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4.jpeg" ContentType="image/jpeg"/>
  <Override PartName="/ppt/media/image3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jpeg" ContentType="image/jpeg"/>
  <Override PartName="/ppt/media/image26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Klikněte pro úpravu formátu komentářů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&lt;záhlaví&gt;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&lt;datum/čas&gt;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&lt;zápatí&gt;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391204-B298-4BC4-A97A-0CE53FC9BF5E}" type="slidenum"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&lt;číslo&gt;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Dobrý den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Jmenuji se Pavol Ňachaj.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Představuji vám svůj výrobek „Sdružený ovladač do  odborné učebny číslo 120“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Teď bych rozebral hardware.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Zde vidíte schéma Hlavní desky, které dále rozeberu.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Hlavní části jsou: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ATmega328p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Posuvné rgistry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EEPROM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Sběrnice na Zobrazovací a konektorový panel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Návrh plošného spoje Hlavní desky.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Teď rozeberu části schématu Hlavní desky.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Mozek celého zařízeni je čip ATMEGA328, který se používá v Arduinech. Toho jsme využil a program jsem napsal v prostředí pro Arduino.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 jednu komunikační linku pro posuvné registry jsem umístil posuvný registr pro LED a tlačítka.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Indikací zmáčknutého tlačítka je prováděno postupným zapínáním jednoho výstupu za druhým.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zdetekuje napětí na pinu, pokud je dané tlačítko sepnuté.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 IR komunikaci používám knihovnu. Vysílací výkonovou IR LED spínám pomoci tranzistoru, aby mi proud nepoškodil Atmegu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Eeprom zde složí k ukládání stavu ovladače. Je to čip LR24C02 a komunikuju s ním pomoci I2C sběrnice. Pro komunikaci používám knihovnu Eeprom24C04_16.h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Zde je schéma zobrazovacího panelu.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Plošný spoj Zobrazovací panel.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Zde jsou umístěny tlačítka a LED.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Konektorového panelu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Návrh plošného spoje  Konektorového panelu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Mým cílem bylo nejdříve zjednodušit nepřehledné přepínání kanálů u projektoru. Časem jsme k tomu přidal ovládání plátna.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Takže Zařízení spojuje ovladač na Projektor a na plátno,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zároveň zjednodušuje přepínaní obrazových kanálů, pro změnu stačí jedno zmáčknutí tlačítka..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Dává nám přehled o stavu zařízení pomocí LED.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Abych dosáhl vysoké spolehlivosti přenosu IR signálů, ovladač je nepřenosný a je fixně umístěný.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a Vysílací sondy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mám ohromě rozsáhlý a bohužel mi již nezbyl čas Vám ho zde prezentovat a vysvětlit.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Velké poděkování patří mnohým profesorům, kteří byli ochotni se  mnou diskutovat, poradit, a pomáhat při oživování projektu, nalézání chyb a zjišťování anomálií...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Zapojení projektoru bylo následující: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Monitor počítače za katedrou, který je připojený k počítači přes VGA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Obraz ze stavebnice RC2000,  která byla připojena přes HDMI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Obraz z kamery, která snímá práci na pracovním stole.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Ovšem situace se o prázdninách změnila a dnes se v zapojení nevyskytuje Stavebnice. 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prázdninách byla učebna přestěhována z 127 do 120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Standardně se canal přepínal takhle: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 prvním kroku se muselo zmáčknout tlačitko Sourse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48000" y="5078520"/>
            <a:ext cx="6155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 druhém kroku se šipkami nastaví zdroj obrazu. Mnozí se ale nevyznali v zapojení projektoru a žlutý rámeček označující vybraný kanál nebyl vždy vidět.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 třetím kroku bylo nutné potvrdit výběr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== Komentář k videu ==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Nyní přistoupíme k technickému popisu.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Zařízení se skládá z několika základních částí.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Klikněte pro úpravu formátu textu nadpisu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Klikněte pro úpravu formátu textu osnovy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Druhá úroveň</a:t>
            </a:r>
            <a:endParaRPr b="0" lang="cs-CZ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Třetí úroveň</a:t>
            </a:r>
            <a:endParaRPr b="0" lang="cs-C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Čtvrtá úroveň osnovy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Pátá úroveň osnovy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Šestá úroveň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Sedmá úroveň</a:t>
            </a:r>
            <a:endParaRPr b="0" lang="cs-C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&lt;datum/čas&gt;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&lt;zápatí&gt;</a:t>
            </a:r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84EA57C-5D33-4D4A-B4D7-79F97A244B8D}" type="slidenum">
              <a:rPr b="0" lang="cs-CZ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&lt;číslo&gt;</a:t>
            </a:fld>
            <a:endParaRPr b="0" lang="cs-CZ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avforums.com/threads/benq-w100-projector-rs232-remote-control.541930/" TargetMode="External"/><Relationship Id="rId2" Type="http://schemas.openxmlformats.org/officeDocument/2006/relationships/hyperlink" Target="https://www.arduinotech.cz/inpage/arduino-v-prikladech-iv-dil-jak-pracovat-s-pameti-podruhe/" TargetMode="External"/><Relationship Id="rId3" Type="http://schemas.openxmlformats.org/officeDocument/2006/relationships/hyperlink" Target="https://learn.sparkfun.com/tutorials/ir-communication" TargetMode="External"/><Relationship Id="rId4" Type="http://schemas.openxmlformats.org/officeDocument/2006/relationships/hyperlink" Target="https://www.zive.cz/clanky/pojdme-programovat-elektroniku-vyzkousime-ir-ovladneme-svetylko-pres-bluetooth-a-vysleme-zpravu-na-sto-metru/sc-3-a-184279/default.aspx" TargetMode="External"/><Relationship Id="rId5" Type="http://schemas.openxmlformats.org/officeDocument/2006/relationships/hyperlink" Target="https://navody.arduino-shop.cz/navody-k-produktum/dalkove-ovladani-infracervene.html" TargetMode="External"/><Relationship Id="rId6" Type="http://schemas.openxmlformats.org/officeDocument/2006/relationships/hyperlink" Target="https://www.pjrc.com/teensy/td_libs_IRremote.html" TargetMode="External"/><Relationship Id="rId7" Type="http://schemas.openxmlformats.org/officeDocument/2006/relationships/hyperlink" Target="https://vyvoj.hw.cz/teorie-a-praxe/dokumentace/normy-pro-ir-datovy-prenos.html" TargetMode="External"/><Relationship Id="rId8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youtu.be/Cdun-ippr8c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>
            <a:lum bright="40000"/>
          </a:blip>
          <a:stretch/>
        </p:blipFill>
        <p:spPr>
          <a:xfrm>
            <a:off x="6120" y="3240"/>
            <a:ext cx="10076040" cy="755964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504000" y="3240"/>
            <a:ext cx="4320000" cy="208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Ovladač do učebny číslo 120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6770160" y="1337040"/>
            <a:ext cx="3312000" cy="132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Pavol Ňachaj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0" y="-254160"/>
            <a:ext cx="1008000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Hlavní desky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strips dir="ld"/>
  </p:transition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Plošný spoj Hlavní desky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656000" y="1872000"/>
            <a:ext cx="6480000" cy="4320000"/>
          </a:xfrm>
          <a:prstGeom prst="rect">
            <a:avLst/>
          </a:prstGeom>
          <a:ln w="36000">
            <a:solidFill>
              <a:srgbClr val="000000"/>
            </a:solidFill>
            <a:round/>
          </a:ln>
        </p:spPr>
      </p:pic>
      <p:sp>
        <p:nvSpPr>
          <p:cNvPr id="96" name="Line 2"/>
          <p:cNvSpPr/>
          <p:nvPr/>
        </p:nvSpPr>
        <p:spPr>
          <a:xfrm>
            <a:off x="1637280" y="619200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3"/>
          <p:cNvSpPr/>
          <p:nvPr/>
        </p:nvSpPr>
        <p:spPr>
          <a:xfrm>
            <a:off x="8154720" y="617076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4"/>
          <p:cNvSpPr/>
          <p:nvPr/>
        </p:nvSpPr>
        <p:spPr>
          <a:xfrm>
            <a:off x="1637280" y="6696000"/>
            <a:ext cx="6517440" cy="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Line 5"/>
          <p:cNvSpPr/>
          <p:nvPr/>
        </p:nvSpPr>
        <p:spPr>
          <a:xfrm>
            <a:off x="8154720" y="620496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6"/>
          <p:cNvSpPr/>
          <p:nvPr/>
        </p:nvSpPr>
        <p:spPr>
          <a:xfrm>
            <a:off x="8136000" y="185472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7"/>
          <p:cNvSpPr/>
          <p:nvPr/>
        </p:nvSpPr>
        <p:spPr>
          <a:xfrm flipV="1">
            <a:off x="8712000" y="1854720"/>
            <a:ext cx="0" cy="4350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bez Arduina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1800000"/>
            <a:ext cx="4248000" cy="4159080"/>
          </a:xfrm>
          <a:prstGeom prst="rect">
            <a:avLst/>
          </a:prstGeom>
          <a:ln>
            <a:noFill/>
          </a:ln>
        </p:spPr>
      </p:pic>
      <p:sp>
        <p:nvSpPr>
          <p:cNvPr id="104" name="TextShape 2"/>
          <p:cNvSpPr txBox="1"/>
          <p:nvPr/>
        </p:nvSpPr>
        <p:spPr>
          <a:xfrm>
            <a:off x="5040000" y="1769040"/>
            <a:ext cx="453960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Stačí jen několik součástek pro provoz ATMEGA328.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Literatura: 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 Webu Arduino8.cz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4304880" y="4583880"/>
            <a:ext cx="5773320" cy="290412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78" dur="indefinite" restart="never" nodeType="tmRoot">
          <p:childTnLst>
            <p:seq>
              <p:cTn id="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Posuvné registry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0" y="1315440"/>
            <a:ext cx="4968000" cy="62524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5207760" y="3690720"/>
            <a:ext cx="4728240" cy="365328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80" dur="indefinite" restart="never" nodeType="tmRoot">
          <p:childTnLst>
            <p:seq>
              <p:cTn id="8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995200" y="971280"/>
            <a:ext cx="7048080" cy="414072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 komunikace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2561040"/>
            <a:ext cx="2808000" cy="96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Knihovna: IRremote2.h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" y="4981680"/>
            <a:ext cx="10079640" cy="257832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82" dur="indefinite" restart="never" nodeType="tmRoot">
          <p:childTnLst>
            <p:seq>
              <p:cTn id="8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EEPROM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252760" y="2736000"/>
            <a:ext cx="4827240" cy="4827240"/>
          </a:xfrm>
          <a:prstGeom prst="rect">
            <a:avLst/>
          </a:prstGeom>
          <a:ln>
            <a:noFill/>
          </a:ln>
        </p:spPr>
      </p:pic>
      <p:sp>
        <p:nvSpPr>
          <p:cNvPr id="115" name="TextShape 2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792000" y="1769040"/>
            <a:ext cx="8787600" cy="133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Knihovna: Eeprom24C04_16.h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72000" y="3099240"/>
            <a:ext cx="5311440" cy="27896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84" dur="indefinite" restart="never" nodeType="tmRoot">
          <p:childTnLst>
            <p:seq>
              <p:cTn id="8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0" y="-72000"/>
            <a:ext cx="10079640" cy="7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Zobrazovacího panelu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6" dur="indefinite" restart="never" nodeType="tmRoot">
          <p:childTnLst>
            <p:seq>
              <p:cTn id="8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Plošný spoj Zobrazovacího panelu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512000" y="2376000"/>
            <a:ext cx="6480000" cy="3240000"/>
          </a:xfrm>
          <a:prstGeom prst="rect">
            <a:avLst/>
          </a:prstGeom>
          <a:ln w="36000">
            <a:solidFill>
              <a:srgbClr val="000000"/>
            </a:solidFill>
            <a:round/>
          </a:ln>
        </p:spPr>
      </p:pic>
      <p:sp>
        <p:nvSpPr>
          <p:cNvPr id="121" name="Line 2"/>
          <p:cNvSpPr/>
          <p:nvPr/>
        </p:nvSpPr>
        <p:spPr>
          <a:xfrm>
            <a:off x="1490400" y="563724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"/>
          <p:cNvSpPr/>
          <p:nvPr/>
        </p:nvSpPr>
        <p:spPr>
          <a:xfrm>
            <a:off x="8007840" y="561600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Line 4"/>
          <p:cNvSpPr/>
          <p:nvPr/>
        </p:nvSpPr>
        <p:spPr>
          <a:xfrm>
            <a:off x="1490400" y="6141240"/>
            <a:ext cx="6517440" cy="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Line 5"/>
          <p:cNvSpPr/>
          <p:nvPr/>
        </p:nvSpPr>
        <p:spPr>
          <a:xfrm>
            <a:off x="8010720" y="563328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6"/>
          <p:cNvSpPr/>
          <p:nvPr/>
        </p:nvSpPr>
        <p:spPr>
          <a:xfrm>
            <a:off x="7970760" y="235980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7"/>
          <p:cNvSpPr/>
          <p:nvPr/>
        </p:nvSpPr>
        <p:spPr>
          <a:xfrm flipV="1">
            <a:off x="8568000" y="2376000"/>
            <a:ext cx="0" cy="325728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-58680"/>
            <a:ext cx="9071640" cy="634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Konektorového panelu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Plošný spoj Konektorového panelu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1620000" cy="4320000"/>
          </a:xfrm>
          <a:prstGeom prst="rect">
            <a:avLst/>
          </a:prstGeom>
          <a:ln w="36000">
            <a:solidFill>
              <a:srgbClr val="000000"/>
            </a:solidFill>
            <a:round/>
          </a:ln>
        </p:spPr>
      </p:pic>
      <p:sp>
        <p:nvSpPr>
          <p:cNvPr id="130" name="Line 2"/>
          <p:cNvSpPr/>
          <p:nvPr/>
        </p:nvSpPr>
        <p:spPr>
          <a:xfrm>
            <a:off x="5598720" y="613296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3"/>
          <p:cNvSpPr/>
          <p:nvPr/>
        </p:nvSpPr>
        <p:spPr>
          <a:xfrm>
            <a:off x="5580000" y="1782720"/>
            <a:ext cx="88524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4"/>
          <p:cNvSpPr/>
          <p:nvPr/>
        </p:nvSpPr>
        <p:spPr>
          <a:xfrm flipV="1">
            <a:off x="6156000" y="1782720"/>
            <a:ext cx="0" cy="4350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Line 5"/>
          <p:cNvSpPr/>
          <p:nvPr/>
        </p:nvSpPr>
        <p:spPr>
          <a:xfrm>
            <a:off x="3943800" y="609876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6"/>
          <p:cNvSpPr/>
          <p:nvPr/>
        </p:nvSpPr>
        <p:spPr>
          <a:xfrm>
            <a:off x="5598720" y="6111720"/>
            <a:ext cx="0" cy="8852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7"/>
          <p:cNvSpPr/>
          <p:nvPr/>
        </p:nvSpPr>
        <p:spPr>
          <a:xfrm>
            <a:off x="3943800" y="6636960"/>
            <a:ext cx="1654920" cy="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/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lum bright="70000"/>
          </a:blip>
          <a:stretch/>
        </p:blipFill>
        <p:spPr>
          <a:xfrm>
            <a:off x="6480" y="3600"/>
            <a:ext cx="10076040" cy="7559640"/>
          </a:xfrm>
          <a:prstGeom prst="rect">
            <a:avLst/>
          </a:prstGeom>
          <a:ln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Ovladač do učebny číslo 120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Společný ovladač pro projektor a plátno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Přepnutí zdroje obrazu na jedno zmáčknutí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Signalizace stavu projektoru a plátna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Možnost ovládaní přes počítač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Prezentační video nejdete ne kanálu YouTube: Pavol Ňáchaj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mc:AlternateContent>
    <mc:Choice Requires="p14">
      <p:transition spd="med">
        <p14:ripple/>
      </p:transition>
    </mc:Choice>
    <mc:Fallback>
      <p:transition spd="med">
        <p:fade/>
      </p:transition>
    </mc:Fallback>
  </mc:AlternateContent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32360" y="20520"/>
            <a:ext cx="9071640" cy="62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a provedení Vysílací sondy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>
            <a:lum bright="20000"/>
          </a:blip>
          <a:stretch/>
        </p:blipFill>
        <p:spPr>
          <a:xfrm>
            <a:off x="189000" y="2736000"/>
            <a:ext cx="6239160" cy="4680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800000" y="1296000"/>
            <a:ext cx="6759720" cy="6264000"/>
          </a:xfrm>
          <a:prstGeom prst="rect">
            <a:avLst/>
          </a:prstGeom>
          <a:ln>
            <a:noFill/>
          </a:ln>
        </p:spPr>
      </p:pic>
    </p:spTree>
  </p:cSld>
  <p:transition spd="med">
    <p:checker dir="vert"/>
  </p:transition>
  <p:timing>
    <p:tnLst>
      <p:par>
        <p:cTn id="90" dur="indefinite" restart="never" nodeType="tmRoot">
          <p:childTnLst>
            <p:seq>
              <p:cTn id="9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Poděkování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3168000" y="3672000"/>
            <a:ext cx="3744000" cy="64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Děkuji za pozornost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wheel spokes="1"/>
  </p:transition>
  <p:timing>
    <p:tnLst>
      <p:par>
        <p:cTn id="92" dur="indefinite" restart="never" nodeType="tmRoot">
          <p:childTnLst>
            <p:seq>
              <p:cTn id="93" nodeType="mainSeq">
                <p:childTnLst>
                  <p:par>
                    <p:cTn id="94" fill="freeze">
                      <p:stCondLst>
                        <p:cond delay="indefinite"/>
                      </p:stCondLst>
                      <p:childTnLst>
                        <p:par>
                          <p:cTn id="95" fill="freeze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98" dur="2000"/>
                                        <p:tgtEl>
                                          <p:spTgt spid="141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360" y="13320"/>
            <a:ext cx="9071640" cy="70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Literatura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216000" y="648000"/>
            <a:ext cx="9864000" cy="68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Benq W100 projector - RS232 Remote Control. Avforums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https://www.avforums.com/threads/benq-w100-projector-rs232-remote-control.541930/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v příkladech - IV.díl - Jak pracovat s pamětí podruhé. Arduinotech.cz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https://www.arduinotech.cz/inpage/arduino-v-prikladech-iv-dil-jak-pracovat-s-pameti-podruhe/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Benq W100 projector - RS232 Remote Control. Avforums [online]. [cit. 2018-12-11]. Dostupné z: https://www.avforums.com/threads/benq-w100-projector-rs232-remote-control.541930/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v příkladech - IV.díl - Jak pracovat s pamětí podruhé. Arduinotech.cz [online]. [cit. 2018-12-11]. Dostupné z: https://www.arduinotech.cz/inpage/arduino-v-prikladech-iv-dil-jak-pracovat-s-pameti-podruhe/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 Communication. Sparkfun [online]. [cit. 2018-12-11]. Dostupné z: https://learn.sparkfun.com/tutorials/ir-communication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Pojďme programovat elektroniku: Vyzkoušíme IR, ovládneme světýlko přes Bluetooth a vyšleme zprávu na sto metrů. Zive.cz [online]. [cit. 2018-12-11]. Dostupné z: https://www.zive.cz/clanky/pojdme-programovat-elektroniku-vyzkousime-ir-ovladneme-svetylko-pres-bluetooth-a-vysleme-zpravu-na-sto-metru/sc-3-a-184279/default.aspx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Dálkové ovládání infračervené. Arduino Navodzy [online]. [cit. 2018-12-11]. Dostupné z: https://navody.arduino-shop.cz/navody-k-produktum/dalkove-ovladani-infracervene.html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IRremote Library. PJRC [online]. [cit. 2018-12-11]. Dostupné z: https://www.pjrc.com/teensy/td_libs_IRremote.html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Normy pro IR datový přenos. Vyvoj.hw.cz [online]. [cit. 2018-12-11]. Dostupné z: https://vyvoj.hw.cz/teorie-a-praxe/dokumentace/normy-pro-ir-datovy-prenos.html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GÁBA, Martin. Konstrukce univerzálního přijímače dálkového ovládání [online]. 2012 [cit. 2018-12-11]. Dostupné z: https://otik.zcu.cz/bitstream/11025/3991/1/Bakalarska%20prace.pdf. BAKALÁŘSKÁ PRÁCE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Elite Screens Infra Red Remote Control - ZSP-IR-W (White). Jp-uk [online]. [cit. 2018-12-11]. Dostupné z: https://www.jp-uk.co.uk/projector-screens/accessories/elite-screens-infra-red-remote-control-zsp-ir-w-white.html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ELITE SCREENS ZSP-IR-W Infrared 2.0 in 4.7 inch 0.2 weight white - (Projectors &gt; Projector Screens). Amazon [online]. [cit. 2018-12-11]. Dostupné z: https://www.amazon.co.uk/ELITE-SCREENS-ZSP-IR-W-Infrared-weight-White/dp/B001EHBUIY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 Communication. Sparkfun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https://learn.sparkfun.com/tutorials/ir-communication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Pojďme programovat elektroniku: Vyzkoušíme IR, ovládneme světýlko přes Bluetooth a vyšleme zprávu na sto metrů. Zive.cz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https://www.zive.cz/clanky/pojdme-programovat-elektroniku-vyzkousime-ir-ovladneme-svetylko-pres-bluetooth-a-vysleme-zpravu-na-sto-metru/sc-3-a-184279/default.aspx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Dálkové ovládání infračervené. Arduino Navodzy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https://navody.arduino-shop.cz/navody-k-produktum/dalkove-ovladani-infracervene.html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IRremote Library. PJRC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6"/>
              </a:rPr>
              <a:t>https://www.pjrc.com/teensy/td_libs_IRremote.html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Normy pro IR datový přenos. Vyvoj.hw.cz [online]. [cit. 2018-12-11]. Dostupné z: </a:t>
            </a: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7"/>
              </a:rPr>
              <a:t>https://vyvoj.hw.cz/teorie-a-praxe/dokumentace/normy-pro-ir-datovy-prenos.html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dissolve/>
  </p:transition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-51480"/>
            <a:ext cx="9071640" cy="77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zapojení projektoru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3816000" y="5976000"/>
            <a:ext cx="2808000" cy="11520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/>
          <a:p>
            <a:pPr algn="ctr"/>
            <a:r>
              <a:rPr b="0" lang="cs-CZ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Projektor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936000" y="3672000"/>
            <a:ext cx="1656000" cy="11520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Počítač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4"/>
          <p:cNvSpPr/>
          <p:nvPr/>
        </p:nvSpPr>
        <p:spPr>
          <a:xfrm>
            <a:off x="3960000" y="3672000"/>
            <a:ext cx="2232000" cy="11520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Stavebnice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7704000" y="3672000"/>
            <a:ext cx="1656000" cy="11520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/>
          <a:p>
            <a:pPr algn="ctr"/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Kamera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1872000" y="6264000"/>
            <a:ext cx="1872000" cy="576000"/>
          </a:xfrm>
          <a:custGeom>
            <a:avLst/>
            <a:gdLst/>
            <a:ahLst/>
            <a:rect l="0" t="0" r="r" b="b"/>
            <a:pathLst>
              <a:path w="5202" h="1601">
                <a:moveTo>
                  <a:pt x="0" y="680"/>
                </a:moveTo>
                <a:lnTo>
                  <a:pt x="3857" y="680"/>
                </a:lnTo>
                <a:lnTo>
                  <a:pt x="3857" y="0"/>
                </a:lnTo>
                <a:lnTo>
                  <a:pt x="5201" y="800"/>
                </a:lnTo>
                <a:lnTo>
                  <a:pt x="3857" y="1600"/>
                </a:lnTo>
                <a:lnTo>
                  <a:pt x="3857" y="920"/>
                </a:lnTo>
                <a:lnTo>
                  <a:pt x="0" y="920"/>
                </a:lnTo>
                <a:lnTo>
                  <a:pt x="0" y="680"/>
                </a:lnTo>
              </a:path>
            </a:pathLst>
          </a:custGeom>
          <a:solidFill>
            <a:srgbClr val="ffffff"/>
          </a:solidFill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7"/>
          <p:cNvSpPr/>
          <p:nvPr/>
        </p:nvSpPr>
        <p:spPr>
          <a:xfrm flipV="1">
            <a:off x="1872000" y="4824000"/>
            <a:ext cx="0" cy="1728000"/>
          </a:xfrm>
          <a:prstGeom prst="line">
            <a:avLst/>
          </a:prstGeom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Shape 8"/>
          <p:cNvSpPr txBox="1"/>
          <p:nvPr/>
        </p:nvSpPr>
        <p:spPr>
          <a:xfrm>
            <a:off x="2088000" y="5832000"/>
            <a:ext cx="1008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VGA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9"/>
          <p:cNvSpPr/>
          <p:nvPr/>
        </p:nvSpPr>
        <p:spPr>
          <a:xfrm>
            <a:off x="6660000" y="6336000"/>
            <a:ext cx="1872000" cy="576000"/>
          </a:xfrm>
          <a:custGeom>
            <a:avLst/>
            <a:gdLst/>
            <a:ahLst/>
            <a:rect l="0" t="0" r="r" b="b"/>
            <a:pathLst>
              <a:path w="5202" h="1601">
                <a:moveTo>
                  <a:pt x="5201" y="680"/>
                </a:moveTo>
                <a:lnTo>
                  <a:pt x="1344" y="680"/>
                </a:lnTo>
                <a:lnTo>
                  <a:pt x="1344" y="0"/>
                </a:lnTo>
                <a:lnTo>
                  <a:pt x="0" y="800"/>
                </a:lnTo>
                <a:lnTo>
                  <a:pt x="1344" y="1600"/>
                </a:lnTo>
                <a:lnTo>
                  <a:pt x="1344" y="920"/>
                </a:lnTo>
                <a:lnTo>
                  <a:pt x="5201" y="920"/>
                </a:lnTo>
                <a:lnTo>
                  <a:pt x="5201" y="680"/>
                </a:lnTo>
              </a:path>
            </a:pathLst>
          </a:custGeom>
          <a:solidFill>
            <a:srgbClr val="ffffff"/>
          </a:solidFill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Line 10"/>
          <p:cNvSpPr/>
          <p:nvPr/>
        </p:nvSpPr>
        <p:spPr>
          <a:xfrm flipV="1">
            <a:off x="8532000" y="4824000"/>
            <a:ext cx="0" cy="1728000"/>
          </a:xfrm>
          <a:prstGeom prst="line">
            <a:avLst/>
          </a:prstGeom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Shape 11"/>
          <p:cNvSpPr txBox="1"/>
          <p:nvPr/>
        </p:nvSpPr>
        <p:spPr>
          <a:xfrm>
            <a:off x="7020000" y="5904000"/>
            <a:ext cx="16920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Video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2"/>
          <p:cNvSpPr/>
          <p:nvPr/>
        </p:nvSpPr>
        <p:spPr>
          <a:xfrm rot="5400000">
            <a:off x="5256000" y="4104000"/>
            <a:ext cx="1008000" cy="576000"/>
          </a:xfrm>
          <a:custGeom>
            <a:avLst/>
            <a:gdLst/>
            <a:ahLst/>
            <a:rect l="0" t="0" r="r" b="b"/>
            <a:pathLst>
              <a:path w="2802" h="1601">
                <a:moveTo>
                  <a:pt x="0" y="955"/>
                </a:moveTo>
                <a:lnTo>
                  <a:pt x="1393" y="955"/>
                </a:lnTo>
                <a:lnTo>
                  <a:pt x="1393" y="1600"/>
                </a:lnTo>
                <a:lnTo>
                  <a:pt x="2801" y="800"/>
                </a:lnTo>
                <a:lnTo>
                  <a:pt x="1393" y="0"/>
                </a:lnTo>
                <a:lnTo>
                  <a:pt x="1393" y="645"/>
                </a:lnTo>
                <a:lnTo>
                  <a:pt x="0" y="645"/>
                </a:lnTo>
                <a:lnTo>
                  <a:pt x="0" y="955"/>
                </a:lnTo>
              </a:path>
            </a:pathLst>
          </a:custGeom>
          <a:solidFill>
            <a:srgbClr val="ffffff"/>
          </a:solidFill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Shape 13"/>
          <p:cNvSpPr txBox="1"/>
          <p:nvPr/>
        </p:nvSpPr>
        <p:spPr>
          <a:xfrm>
            <a:off x="5544000" y="5112000"/>
            <a:ext cx="108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cs-C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HDMI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3938760" y="720000"/>
            <a:ext cx="2253240" cy="284760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914760" y="619200"/>
            <a:ext cx="1677240" cy="29808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7056000" y="747000"/>
            <a:ext cx="2952000" cy="2853000"/>
          </a:xfrm>
          <a:prstGeom prst="rect">
            <a:avLst/>
          </a:prstGeom>
          <a:ln>
            <a:noFill/>
          </a:ln>
        </p:spPr>
      </p:pic>
      <p:sp>
        <p:nvSpPr>
          <p:cNvPr id="66" name="Line 14"/>
          <p:cNvSpPr/>
          <p:nvPr/>
        </p:nvSpPr>
        <p:spPr>
          <a:xfrm>
            <a:off x="3722760" y="771480"/>
            <a:ext cx="2850480" cy="4937040"/>
          </a:xfrm>
          <a:prstGeom prst="line">
            <a:avLst/>
          </a:prstGeom>
          <a:ln w="254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15"/>
          <p:cNvSpPr/>
          <p:nvPr/>
        </p:nvSpPr>
        <p:spPr>
          <a:xfrm flipV="1">
            <a:off x="3722760" y="771480"/>
            <a:ext cx="2850480" cy="4937040"/>
          </a:xfrm>
          <a:prstGeom prst="line">
            <a:avLst/>
          </a:prstGeom>
          <a:ln w="254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d"/>
  </p:transition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4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freeze">
                      <p:stCondLst>
                        <p:cond delay="indefinite"/>
                      </p:stCondLst>
                      <p:childTnLst>
                        <p:par>
                          <p:cTn id="19" fill="freeze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transition="out">
                                      <p:cBhvr additive="repl">
                                        <p:cTn id="4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freeze">
                      <p:stCondLst>
                        <p:cond delay="indefinite"/>
                      </p:stCondLst>
                      <p:childTnLst>
                        <p:par>
                          <p:cTn id="47" fill="freeze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out">
                                      <p:cBhvr additive="repl">
                                        <p:cTn id="50" dur="1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Přestěhování do učebny číslo 120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2115720" y="1768680"/>
            <a:ext cx="58478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864000" y="1296000"/>
            <a:ext cx="8354880" cy="6264000"/>
          </a:xfrm>
          <a:prstGeom prst="rect">
            <a:avLst/>
          </a:prstGeom>
          <a:ln>
            <a:noFill/>
          </a:ln>
        </p:spPr>
      </p:pic>
    </p:spTree>
  </p:cSld>
  <p:transition spd="med">
    <p:checker dir="vert"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Přepínání projektoru: 1.krok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5904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Zmáčknout Source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048000" y="1328400"/>
            <a:ext cx="3997440" cy="618912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8640000" y="4176000"/>
            <a:ext cx="935640" cy="576000"/>
          </a:xfrm>
          <a:prstGeom prst="ellipse">
            <a:avLst/>
          </a:prstGeom>
          <a:noFill/>
          <a:ln w="7632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blinds dir="vert"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6048000" y="1328400"/>
            <a:ext cx="3997440" cy="618912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7992000" y="3168000"/>
            <a:ext cx="864000" cy="576000"/>
          </a:xfrm>
          <a:prstGeom prst="ellipse">
            <a:avLst/>
          </a:prstGeom>
          <a:noFill/>
          <a:ln w="7632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7992000" y="4176000"/>
            <a:ext cx="864000" cy="576000"/>
          </a:xfrm>
          <a:prstGeom prst="ellipse">
            <a:avLst/>
          </a:prstGeom>
          <a:noFill/>
          <a:ln w="7632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TextShape 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Přepínání projektoru: 2.krok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4"/>
          <p:cNvSpPr txBox="1"/>
          <p:nvPr/>
        </p:nvSpPr>
        <p:spPr>
          <a:xfrm>
            <a:off x="504000" y="1769040"/>
            <a:ext cx="5976000" cy="211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Šipkami si vybereme správny kanál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4786560" y="3672000"/>
            <a:ext cx="1728000" cy="324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cs-CZ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Zapojení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Počítač (monitor)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Stavebnice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Kamera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cs-C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endParaRPr b="0" lang="cs-C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7344000" y="4104000"/>
            <a:ext cx="504000" cy="720000"/>
          </a:xfrm>
          <a:custGeom>
            <a:avLst/>
            <a:gdLst/>
            <a:ahLst/>
            <a:rect l="0" t="0" r="r" b="b"/>
            <a:pathLst>
              <a:path w="1401" h="2002">
                <a:moveTo>
                  <a:pt x="350" y="0"/>
                </a:moveTo>
                <a:lnTo>
                  <a:pt x="350" y="1500"/>
                </a:lnTo>
                <a:lnTo>
                  <a:pt x="0" y="1500"/>
                </a:lnTo>
                <a:lnTo>
                  <a:pt x="700" y="2001"/>
                </a:lnTo>
                <a:lnTo>
                  <a:pt x="1400" y="1500"/>
                </a:lnTo>
                <a:lnTo>
                  <a:pt x="1050" y="1500"/>
                </a:lnTo>
                <a:lnTo>
                  <a:pt x="1050" y="0"/>
                </a:lnTo>
                <a:lnTo>
                  <a:pt x="350" y="0"/>
                </a:lnTo>
              </a:path>
            </a:pathLst>
          </a:custGeom>
          <a:solidFill>
            <a:srgbClr val="ff3333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7"/>
          <p:cNvSpPr/>
          <p:nvPr/>
        </p:nvSpPr>
        <p:spPr>
          <a:xfrm rot="10800000">
            <a:off x="7848000" y="3744000"/>
            <a:ext cx="504000" cy="720000"/>
          </a:xfrm>
          <a:custGeom>
            <a:avLst/>
            <a:gdLst/>
            <a:ahLst/>
            <a:rect l="0" t="0" r="r" b="b"/>
            <a:pathLst>
              <a:path w="1401" h="2002">
                <a:moveTo>
                  <a:pt x="350" y="0"/>
                </a:moveTo>
                <a:lnTo>
                  <a:pt x="350" y="1500"/>
                </a:lnTo>
                <a:lnTo>
                  <a:pt x="0" y="1500"/>
                </a:lnTo>
                <a:lnTo>
                  <a:pt x="700" y="2001"/>
                </a:lnTo>
                <a:lnTo>
                  <a:pt x="1400" y="1500"/>
                </a:lnTo>
                <a:lnTo>
                  <a:pt x="1050" y="1500"/>
                </a:lnTo>
                <a:lnTo>
                  <a:pt x="1050" y="0"/>
                </a:lnTo>
                <a:lnTo>
                  <a:pt x="350" y="0"/>
                </a:lnTo>
              </a:path>
            </a:pathLst>
          </a:custGeom>
          <a:solidFill>
            <a:srgbClr val="ff3333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0" y="3801600"/>
            <a:ext cx="4680000" cy="37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>
                <p:childTnLst>
                  <p:par>
                    <p:cTn id="57" fill="freeze">
                      <p:stCondLst>
                        <p:cond delay="0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6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freeze">
                            <p:stCondLst>
                              <p:cond delay="2000"/>
                            </p:stCondLst>
                            <p:childTnLst>
                              <p:par>
                                <p:cTn id="63" nodeType="after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2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20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" dur="2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Přepínání projektoru: 3.krok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3960000"/>
            <a:ext cx="4680000" cy="36000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048000" y="1328400"/>
            <a:ext cx="3997440" cy="618912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7992000" y="3744000"/>
            <a:ext cx="864000" cy="648000"/>
          </a:xfrm>
          <a:prstGeom prst="ellipse">
            <a:avLst/>
          </a:prstGeom>
          <a:noFill/>
          <a:ln w="7632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Shape 3"/>
          <p:cNvSpPr txBox="1"/>
          <p:nvPr/>
        </p:nvSpPr>
        <p:spPr>
          <a:xfrm>
            <a:off x="504000" y="1769040"/>
            <a:ext cx="5976000" cy="2113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Potvrdit výběr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Praktická ukázka s popisem dalších funkcí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432000" indent="-324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https://youtu.be/Cdun-ippr8c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d"/>
  </p:transition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cs-C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 zařízení</a:t>
            </a:r>
            <a:endParaRPr b="0" lang="cs-C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Hlavní deska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Zobrazovací panel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Konektorový panel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Vysílací sonda</a:t>
            </a:r>
            <a:endParaRPr b="0" lang="cs-C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>
    <p:pull dir="d"/>
  </p:transition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</TotalTime>
  <Application>LibreOffice/5.1.5.2$Windows_x86 LibreOffice_project/7a864d8825610a8c07cfc3bc01dd4fce6a9447e5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2018-12-08T10:31:03Z</dcterms:created>
  <dc:creator/>
  <dc:description/>
  <dc:language>cs-CZ</dc:language>
  <cp:lastModifiedBy/>
  <dcterms:modified xsi:type="dcterms:W3CDTF">2018-12-14T18:08:14Z</dcterms:modified>
  <cp:revision>49</cp:revision>
  <dc:subject/>
  <dc:title/>
</cp:coreProperties>
</file>